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9"/>
  </p:notesMasterIdLst>
  <p:sldIdLst>
    <p:sldId id="640" r:id="rId2"/>
    <p:sldId id="639" r:id="rId3"/>
    <p:sldId id="633" r:id="rId4"/>
    <p:sldId id="641" r:id="rId5"/>
    <p:sldId id="619" r:id="rId6"/>
    <p:sldId id="642" r:id="rId7"/>
    <p:sldId id="614" r:id="rId8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FF00"/>
    <a:srgbClr val="008000"/>
    <a:srgbClr val="FF3300"/>
    <a:srgbClr val="FF99CC"/>
    <a:srgbClr val="FFFF00"/>
    <a:srgbClr val="993300"/>
    <a:srgbClr val="3333FF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086" autoAdjust="0"/>
    <p:restoredTop sz="79130" autoAdjust="0"/>
  </p:normalViewPr>
  <p:slideViewPr>
    <p:cSldViewPr>
      <p:cViewPr varScale="1">
        <p:scale>
          <a:sx n="71" d="100"/>
          <a:sy n="71" d="100"/>
        </p:scale>
        <p:origin x="-20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BF7C14B6-DA6D-4750-8150-C46C42234C14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689243"/>
            <a:ext cx="5435600" cy="4444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85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485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F05F8EC8-97E0-4660-A825-946C4E2FF9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1903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2155361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A08CE6-F7B5-4E84-B0C9-11B84FF5E72B}" type="slidenum">
              <a:rPr lang="ru-RU" smtClean="0"/>
              <a:pPr/>
              <a:t>2</a:t>
            </a:fld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772164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A08CE6-F7B5-4E84-B0C9-11B84FF5E72B}" type="slidenum">
              <a:rPr lang="ru-RU" smtClean="0"/>
              <a:pPr/>
              <a:t>3</a:t>
            </a:fld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772164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A08CE6-F7B5-4E84-B0C9-11B84FF5E72B}" type="slidenum">
              <a:rPr lang="ru-RU" smtClean="0"/>
              <a:pPr/>
              <a:t>5</a:t>
            </a:fld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772164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3383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383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5F267-8E38-4D43-9BA6-CFD705187E66}" type="datetime1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EEFAF-7CEF-4F95-98EA-3A9EBD15C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4E242-2EDD-4D0A-A868-298023503A5F}" type="datetime1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47CEB-0F81-47AF-B956-8A5E23E0C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F244E-A172-49DA-9EB5-A82C9C9743D5}" type="datetime1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F03AB-1792-4B9D-A121-C32556704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78C4B-9AF5-4B7D-B128-ADCE488D16B1}" type="datetime1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65AF6-6E5A-431E-9047-76B97070B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6C32F-3642-4689-9764-695967197C60}" type="datetime1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8D9B2-9709-4163-9830-6817242C6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C00E7-030A-433C-A33A-76F16C3FFB7B}" type="datetime1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DB95D-E402-4924-975E-0A146DEDE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BCBFD-BBC7-4D16-BA92-C8132F0FB9E9}" type="datetime1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B617B-9558-46B0-9830-FE6692E8F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5BAB9-EBB5-45B0-A51C-95EEBE66FC74}" type="datetime1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A349C-9CB9-4710-9161-3671C0CD1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443C6-4755-4236-868E-DF75CDCBF5A8}" type="datetime1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2FC5C-87D8-4FDE-BD00-655609F6B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70261-9EAA-41A2-BF69-E6F89686CC18}" type="datetime1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7963-4449-4D58-83B4-F1B2CE982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989B4-EB15-4B5D-9988-621464A1FF9B}" type="datetime1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FCDD6-0920-4C76-BB76-103962A75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277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277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7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8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8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8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278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278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8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9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279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279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9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279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9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9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280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280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280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280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280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280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280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280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280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3281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8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81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98D4A46C-9880-4160-BEF4-6FA6DD916327}" type="datetime1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3281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81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25E9EC0-168F-4DC8-A123-EA0F0FC53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DB22D8B-BEE1-4B8D-953B-9F8E83371B28}" type="slidenum">
              <a:rPr lang="ru-RU">
                <a:latin typeface="Arial" panose="020B0604020202020204" pitchFamily="34" charset="0"/>
              </a:rPr>
              <a:pPr eaLnBrk="1" hangingPunct="1"/>
              <a:t>1</a:t>
            </a:fld>
            <a:endParaRPr lang="ru-RU">
              <a:latin typeface="Arial" panose="020B0604020202020204" pitchFamily="34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55650" y="1708150"/>
            <a:ext cx="77454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ru-RU" sz="3000" b="1" i="1">
                <a:solidFill>
                  <a:srgbClr val="FFFF00"/>
                </a:solidFill>
              </a:rPr>
              <a:t>«О профессиональных стандартах </a:t>
            </a:r>
            <a:br>
              <a:rPr lang="ru-RU" sz="3000" b="1" i="1">
                <a:solidFill>
                  <a:srgbClr val="FFFF00"/>
                </a:solidFill>
              </a:rPr>
            </a:br>
            <a:r>
              <a:rPr lang="ru-RU" sz="3000" b="1" i="1">
                <a:solidFill>
                  <a:srgbClr val="FFFF00"/>
                </a:solidFill>
              </a:rPr>
              <a:t>в области информационной безопасности»</a:t>
            </a:r>
          </a:p>
        </p:txBody>
      </p:sp>
      <p:sp>
        <p:nvSpPr>
          <p:cNvPr id="3076" name="Подзаголовок 2"/>
          <p:cNvSpPr txBox="1">
            <a:spLocks/>
          </p:cNvSpPr>
          <p:nvPr/>
        </p:nvSpPr>
        <p:spPr bwMode="auto">
          <a:xfrm>
            <a:off x="500034" y="5048250"/>
            <a:ext cx="78549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buFont typeface="Wingdings" pitchFamily="2" charset="2"/>
              <a:buNone/>
            </a:pPr>
            <a:r>
              <a:rPr lang="ru-RU" sz="2000" b="1" i="1" dirty="0" smtClean="0"/>
              <a:t>Заместитель Председателя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000" b="1" i="1" dirty="0" smtClean="0"/>
              <a:t>ФУМО  ВО ИБ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000" b="1" i="1" dirty="0" smtClean="0"/>
              <a:t>Белов Евгений Борисович</a:t>
            </a:r>
            <a:endParaRPr lang="ru-RU" sz="2000" b="1" i="1" dirty="0"/>
          </a:p>
        </p:txBody>
      </p:sp>
    </p:spTree>
    <p:extLst>
      <p:ext uri="{BB962C8B-B14F-4D97-AF65-F5344CB8AC3E}">
        <p14:creationId xmlns="" xmlns:p14="http://schemas.microsoft.com/office/powerpoint/2010/main" val="4121598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602" y="93394"/>
            <a:ext cx="89289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Разработчики профессиональных стандартов </a:t>
            </a:r>
          </a:p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по группе профессий (занятий) </a:t>
            </a:r>
          </a:p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«Специалисты в области информационной безопасности»</a:t>
            </a:r>
          </a:p>
          <a:p>
            <a:pPr algn="ctr"/>
            <a:endParaRPr lang="ru-RU" sz="24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FF00"/>
                </a:solidFill>
              </a:rPr>
              <a:t>Ответственная организация-разработчик:</a:t>
            </a:r>
          </a:p>
          <a:p>
            <a:pPr algn="just"/>
            <a:r>
              <a:rPr lang="ru-RU" sz="2400" dirty="0" smtClean="0"/>
              <a:t>ЗАО «Ассоциация специалистов информационных систем», город Санкт-Петербург.</a:t>
            </a:r>
          </a:p>
          <a:p>
            <a:pPr algn="ctr"/>
            <a:endParaRPr lang="ru-RU" sz="24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FF00"/>
                </a:solidFill>
              </a:rPr>
              <a:t>Наименования организаций-разработчиков: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 МОО «Ассоциация защиты информации», город Москва;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 ФГУП «НТЦ «Атлас», город Москва;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 Национальный исследовательский университет «Московский институт электронной техники», город Москва;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 Федеральное УМО по УГНПС 10.00.00 «Информационная безопасность», город Москва;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 Академия ФСБ России, город Москва.</a:t>
            </a:r>
          </a:p>
        </p:txBody>
      </p:sp>
    </p:spTree>
    <p:extLst>
      <p:ext uri="{BB962C8B-B14F-4D97-AF65-F5344CB8AC3E}">
        <p14:creationId xmlns="" xmlns:p14="http://schemas.microsoft.com/office/powerpoint/2010/main" val="22670475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93394"/>
            <a:ext cx="8928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Сравнительная таблица наименований </a:t>
            </a:r>
          </a:p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профессиональных стандартов по группе профессий (занятий) «Специалисты в области информационной безопасности»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357298"/>
          <a:ext cx="8643998" cy="5214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999"/>
                <a:gridCol w="4321999"/>
              </a:tblGrid>
              <a:tr h="3664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 2015 года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 2016 года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60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 по информационно-аналитической деятельности в сфере безопасности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 по автоматизации информационно-аналитической деятельности в сфере безопасности</a:t>
                      </a:r>
                    </a:p>
                  </a:txBody>
                  <a:tcPr anchor="ctr">
                    <a:noFill/>
                  </a:tcPr>
                </a:tc>
              </a:tr>
              <a:tr h="7753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 по технической защите информации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 по технической защите информации</a:t>
                      </a:r>
                    </a:p>
                  </a:txBody>
                  <a:tcPr anchor="ctr">
                    <a:noFill/>
                  </a:tcPr>
                </a:tc>
              </a:tr>
              <a:tr h="1190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 по безопасности телекоммуникационных систем </a:t>
                      </a:r>
                      <a:br>
                        <a:rPr lang="ru-RU" sz="1800" b="1" i="1" kern="120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b="1" i="1" kern="120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сетей (Специалист по защите информации в ТКС и сетях)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 по защите информации в телекоммуникационных системах и сетях</a:t>
                      </a:r>
                    </a:p>
                  </a:txBody>
                  <a:tcPr anchor="ctr">
                    <a:noFill/>
                  </a:tcPr>
                </a:tc>
              </a:tr>
              <a:tr h="1190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 по безопасности автоматизированных систем (Специалист по защите информации в автоматизированных системах)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 по защите информации в автоматизированных системах</a:t>
                      </a:r>
                    </a:p>
                  </a:txBody>
                  <a:tcPr anchor="ctr">
                    <a:noFill/>
                  </a:tcPr>
                </a:tc>
              </a:tr>
              <a:tr h="7753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 по безопасности информационных технологий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 по безопасности компьютерных систем и сетей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670475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Профессиональные стандарты </a:t>
            </a:r>
            <a:r>
              <a:rPr lang="ru-RU" sz="2400" b="1" dirty="0" smtClean="0">
                <a:solidFill>
                  <a:srgbClr val="FFFF00"/>
                </a:solidFill>
              </a:rPr>
              <a:t>по группе профессий (занятий) «Специалисты в области информационной безопасности»</a:t>
            </a:r>
            <a:r>
              <a:rPr lang="ru-RU" sz="2000" b="1" dirty="0" smtClean="0">
                <a:solidFill>
                  <a:srgbClr val="FFFF00"/>
                </a:solidFill>
              </a:rPr>
              <a:t/>
            </a:r>
            <a:br>
              <a:rPr lang="ru-RU" sz="2000" b="1" dirty="0" smtClean="0">
                <a:solidFill>
                  <a:srgbClr val="FFFF00"/>
                </a:solidFill>
              </a:rPr>
            </a:b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65AF6-6E5A-431E-9047-76B97070BED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4530725"/>
          </a:xfrm>
        </p:spPr>
        <p:txBody>
          <a:bodyPr/>
          <a:lstStyle/>
          <a:p>
            <a:pPr eaLnBrk="1" fontAlgn="auto" hangingPunct="1"/>
            <a:r>
              <a:rPr lang="ru-RU" sz="2200" b="1" dirty="0" smtClean="0"/>
              <a:t>Специалист по автоматизации информационно-аналитической деятельности в сфере безопасности</a:t>
            </a:r>
            <a:endParaRPr lang="ru-RU" sz="2200" dirty="0" smtClean="0"/>
          </a:p>
          <a:p>
            <a:pPr eaLnBrk="1" fontAlgn="auto" hangingPunct="1"/>
            <a:r>
              <a:rPr lang="ru-RU" sz="2200" b="1" dirty="0" smtClean="0"/>
              <a:t>Специалист по технической защите информации</a:t>
            </a:r>
            <a:endParaRPr lang="ru-RU" sz="2200" dirty="0" smtClean="0"/>
          </a:p>
          <a:p>
            <a:pPr eaLnBrk="1" fontAlgn="auto" hangingPunct="1"/>
            <a:r>
              <a:rPr lang="ru-RU" sz="2200" b="1" dirty="0" smtClean="0"/>
              <a:t>Специалист по защите информации в телекоммуникационных системах и сетях</a:t>
            </a:r>
            <a:endParaRPr lang="ru-RU" sz="2200" dirty="0" smtClean="0"/>
          </a:p>
          <a:p>
            <a:pPr eaLnBrk="1" fontAlgn="auto" hangingPunct="1"/>
            <a:r>
              <a:rPr lang="ru-RU" sz="2200" b="1" dirty="0" smtClean="0"/>
              <a:t>Специалист по защите информации в автоматизированных системах</a:t>
            </a:r>
            <a:endParaRPr lang="ru-RU" sz="2200" dirty="0" smtClean="0"/>
          </a:p>
          <a:p>
            <a:pPr eaLnBrk="1" fontAlgn="auto" hangingPunct="1"/>
            <a:r>
              <a:rPr lang="ru-RU" sz="2200" b="1" dirty="0" smtClean="0"/>
              <a:t>Специалист по безопасности компьютерных систем и сетей</a:t>
            </a:r>
            <a:endParaRPr lang="ru-RU" sz="2200" dirty="0" smtClean="0"/>
          </a:p>
          <a:p>
            <a:pPr eaLnBrk="1" fontAlgn="auto" hangingPunct="1"/>
            <a:r>
              <a:rPr lang="ru-RU" sz="2200" b="1" dirty="0" smtClean="0"/>
              <a:t>Специалист по обнаружению, предупреждению и ликвидации последствий компьютерных </a:t>
            </a:r>
            <a:r>
              <a:rPr lang="ru-RU" sz="2200" b="1" dirty="0" smtClean="0"/>
              <a:t>атак</a:t>
            </a:r>
            <a:endParaRPr lang="ru-RU" sz="2200" b="1" dirty="0" smtClean="0"/>
          </a:p>
          <a:p>
            <a:pPr eaLnBrk="1" fontAlgn="auto" hangingPunct="1"/>
            <a:r>
              <a:rPr lang="ru-RU" sz="2200" b="1" dirty="0" smtClean="0"/>
              <a:t>Специалист по ПДТР</a:t>
            </a:r>
          </a:p>
          <a:p>
            <a:pPr eaLnBrk="1" fontAlgn="auto" hangingPunct="1"/>
            <a:r>
              <a:rPr lang="ru-RU" sz="2200" b="1" dirty="0" smtClean="0"/>
              <a:t>Специалист по прикладной математике и криптографической  защите информации </a:t>
            </a:r>
          </a:p>
          <a:p>
            <a:endParaRPr lang="ru-RU" sz="2000" dirty="0"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93394"/>
            <a:ext cx="8928992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Результаты обсуждения 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проектов профессиональных стандартов</a:t>
            </a:r>
            <a:endParaRPr lang="ru-RU" sz="2800" b="1" dirty="0">
              <a:solidFill>
                <a:srgbClr val="FFFF00"/>
              </a:solidFill>
            </a:endParaRPr>
          </a:p>
          <a:p>
            <a:endParaRPr lang="ru-RU" sz="2400" b="1" dirty="0" smtClean="0"/>
          </a:p>
          <a:p>
            <a:pPr algn="just"/>
            <a:r>
              <a:rPr lang="ru-RU" sz="2400" b="1" dirty="0" smtClean="0"/>
              <a:t>	Всего </a:t>
            </a:r>
            <a:r>
              <a:rPr lang="ru-RU" sz="3200" b="1" dirty="0" smtClean="0">
                <a:solidFill>
                  <a:srgbClr val="00FF00"/>
                </a:solidFill>
              </a:rPr>
              <a:t>за 2015 год</a:t>
            </a:r>
            <a:r>
              <a:rPr lang="ru-RU" sz="2400" b="1" dirty="0" smtClean="0"/>
              <a:t> было проведено </a:t>
            </a:r>
            <a:r>
              <a:rPr lang="ru-RU" sz="3200" b="1" dirty="0" smtClean="0">
                <a:solidFill>
                  <a:srgbClr val="00FF00"/>
                </a:solidFill>
              </a:rPr>
              <a:t>13</a:t>
            </a:r>
            <a:r>
              <a:rPr lang="ru-RU" sz="2400" b="1" dirty="0" smtClean="0"/>
              <a:t> крупных мероприятий по обсуждению проектов профессиональных </a:t>
            </a:r>
            <a:r>
              <a:rPr lang="ru-RU" sz="2400" b="1" dirty="0"/>
              <a:t>стандартов </a:t>
            </a:r>
            <a:r>
              <a:rPr lang="ru-RU" sz="2400" b="1" dirty="0" smtClean="0"/>
              <a:t>(форумов, пленумов, конференций, семинаров, вебинаров), в которых приняли участие </a:t>
            </a:r>
            <a:r>
              <a:rPr lang="ru-RU" sz="3200" b="1" dirty="0" smtClean="0">
                <a:solidFill>
                  <a:srgbClr val="00FF00"/>
                </a:solidFill>
              </a:rPr>
              <a:t>более 2500 представителей</a:t>
            </a:r>
            <a:r>
              <a:rPr lang="ru-RU" sz="2400" b="1" dirty="0" smtClean="0"/>
              <a:t> из </a:t>
            </a:r>
            <a:r>
              <a:rPr lang="ru-RU" sz="3200" b="1" dirty="0" smtClean="0">
                <a:solidFill>
                  <a:srgbClr val="00FF00"/>
                </a:solidFill>
              </a:rPr>
              <a:t>более чем 1250 организаций</a:t>
            </a:r>
            <a:r>
              <a:rPr lang="ru-RU" sz="2400" b="1" dirty="0" smtClean="0"/>
              <a:t>.</a:t>
            </a:r>
            <a:endParaRPr lang="ru-RU" sz="2400" b="1" dirty="0"/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 smtClean="0"/>
              <a:t>	Было получено </a:t>
            </a:r>
            <a:r>
              <a:rPr lang="ru-RU" sz="3200" b="1" dirty="0" smtClean="0">
                <a:solidFill>
                  <a:srgbClr val="00FF00"/>
                </a:solidFill>
              </a:rPr>
              <a:t>более 200 замечаний:</a:t>
            </a:r>
            <a:r>
              <a:rPr lang="ru-RU" sz="2400" b="1" dirty="0" smtClean="0"/>
              <a:t> </a:t>
            </a:r>
          </a:p>
          <a:p>
            <a:pPr algn="just"/>
            <a:r>
              <a:rPr lang="ru-RU" sz="2400" b="1" dirty="0" smtClean="0"/>
              <a:t>	от федеральных органов исполнительной власти; </a:t>
            </a:r>
          </a:p>
          <a:p>
            <a:pPr algn="just"/>
            <a:r>
              <a:rPr lang="ru-RU" sz="2400" b="1" dirty="0" smtClean="0"/>
              <a:t>	от работодателей в сфере информационной безопасности; </a:t>
            </a:r>
          </a:p>
          <a:p>
            <a:pPr algn="just"/>
            <a:r>
              <a:rPr lang="ru-RU" sz="2400" b="1" dirty="0" smtClean="0"/>
              <a:t>	от образовательных организаций высшего, среднего профессионального и дополнительного профессионального образования.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4477932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137"/>
          <p:cNvSpPr>
            <a:spLocks noChangeArrowheads="1"/>
          </p:cNvSpPr>
          <p:nvPr/>
        </p:nvSpPr>
        <p:spPr bwMode="auto">
          <a:xfrm>
            <a:off x="3786188" y="4300538"/>
            <a:ext cx="5000625" cy="71437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45" name="Rectangle 137"/>
          <p:cNvSpPr>
            <a:spLocks noChangeArrowheads="1"/>
          </p:cNvSpPr>
          <p:nvPr/>
        </p:nvSpPr>
        <p:spPr bwMode="auto">
          <a:xfrm>
            <a:off x="3714750" y="4229100"/>
            <a:ext cx="5000625" cy="71437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21508" name="Rectangle 137"/>
          <p:cNvSpPr>
            <a:spLocks noChangeArrowheads="1"/>
          </p:cNvSpPr>
          <p:nvPr/>
        </p:nvSpPr>
        <p:spPr bwMode="auto">
          <a:xfrm>
            <a:off x="428625" y="4300538"/>
            <a:ext cx="2714625" cy="714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/>
          </a:p>
        </p:txBody>
      </p:sp>
      <p:sp>
        <p:nvSpPr>
          <p:cNvPr id="21509" name="Rectangle 137"/>
          <p:cNvSpPr>
            <a:spLocks noChangeArrowheads="1"/>
          </p:cNvSpPr>
          <p:nvPr/>
        </p:nvSpPr>
        <p:spPr bwMode="auto">
          <a:xfrm>
            <a:off x="357188" y="4229100"/>
            <a:ext cx="2714625" cy="714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/>
          </a:p>
        </p:txBody>
      </p:sp>
      <p:sp>
        <p:nvSpPr>
          <p:cNvPr id="38" name="Rectangle 137"/>
          <p:cNvSpPr>
            <a:spLocks noChangeArrowheads="1"/>
          </p:cNvSpPr>
          <p:nvPr/>
        </p:nvSpPr>
        <p:spPr bwMode="auto">
          <a:xfrm>
            <a:off x="2357438" y="928688"/>
            <a:ext cx="4572000" cy="8572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ru-RU" sz="1600" b="1" dirty="0"/>
          </a:p>
        </p:txBody>
      </p:sp>
      <p:sp>
        <p:nvSpPr>
          <p:cNvPr id="37" name="Rectangle 137"/>
          <p:cNvSpPr>
            <a:spLocks noChangeArrowheads="1"/>
          </p:cNvSpPr>
          <p:nvPr/>
        </p:nvSpPr>
        <p:spPr bwMode="auto">
          <a:xfrm>
            <a:off x="2286000" y="857250"/>
            <a:ext cx="4572000" cy="8572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ru-RU" sz="1600" b="1" dirty="0"/>
          </a:p>
        </p:txBody>
      </p:sp>
      <p:sp>
        <p:nvSpPr>
          <p:cNvPr id="215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71438"/>
            <a:ext cx="8715405" cy="642918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4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Гармонизация </a:t>
            </a:r>
            <a:r>
              <a:rPr lang="ru-RU" sz="24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ФГОС, ДПП  и профессиональных стандартов</a:t>
            </a:r>
            <a:endParaRPr lang="ru-RU" sz="2400" b="1" dirty="0" smtClean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Rectangle 137"/>
          <p:cNvSpPr>
            <a:spLocks noChangeArrowheads="1"/>
          </p:cNvSpPr>
          <p:nvPr/>
        </p:nvSpPr>
        <p:spPr bwMode="auto">
          <a:xfrm>
            <a:off x="2214563" y="785813"/>
            <a:ext cx="4572000" cy="8572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ru-RU" sz="2000" b="1" dirty="0"/>
          </a:p>
          <a:p>
            <a:pPr algn="ctr" eaLnBrk="1" hangingPunct="1">
              <a:defRPr/>
            </a:pPr>
            <a:r>
              <a:rPr lang="ru-RU" sz="2000" b="1" dirty="0"/>
              <a:t>Профессиональные стандарты </a:t>
            </a:r>
          </a:p>
          <a:p>
            <a:pPr algn="ctr" eaLnBrk="1" hangingPunct="1">
              <a:defRPr/>
            </a:pPr>
            <a:endParaRPr lang="ru-RU" sz="1600" b="1" dirty="0"/>
          </a:p>
        </p:txBody>
      </p:sp>
      <p:sp>
        <p:nvSpPr>
          <p:cNvPr id="7179" name="Rectangle 139"/>
          <p:cNvSpPr>
            <a:spLocks noChangeArrowheads="1"/>
          </p:cNvSpPr>
          <p:nvPr/>
        </p:nvSpPr>
        <p:spPr bwMode="auto">
          <a:xfrm>
            <a:off x="1285875" y="2071688"/>
            <a:ext cx="6500813" cy="10001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180" name="Rectangle 139"/>
          <p:cNvSpPr>
            <a:spLocks noChangeArrowheads="1"/>
          </p:cNvSpPr>
          <p:nvPr/>
        </p:nvSpPr>
        <p:spPr bwMode="auto">
          <a:xfrm>
            <a:off x="1357313" y="2143125"/>
            <a:ext cx="6500812" cy="10001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181" name="Rectangle 139"/>
          <p:cNvSpPr>
            <a:spLocks noChangeArrowheads="1"/>
          </p:cNvSpPr>
          <p:nvPr/>
        </p:nvSpPr>
        <p:spPr bwMode="auto">
          <a:xfrm>
            <a:off x="1428750" y="2214563"/>
            <a:ext cx="6500813" cy="10001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182" name="Rectangle 139"/>
          <p:cNvSpPr>
            <a:spLocks noChangeArrowheads="1"/>
          </p:cNvSpPr>
          <p:nvPr/>
        </p:nvSpPr>
        <p:spPr bwMode="auto">
          <a:xfrm>
            <a:off x="1500188" y="2295525"/>
            <a:ext cx="6500812" cy="990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900" b="1" dirty="0"/>
              <a:t>Отраслевые, корпоративные: профессиональные </a:t>
            </a:r>
          </a:p>
          <a:p>
            <a:pPr algn="ctr" eaLnBrk="1" hangingPunct="1">
              <a:defRPr/>
            </a:pPr>
            <a:r>
              <a:rPr lang="ru-RU" sz="1900" b="1" dirty="0"/>
              <a:t>стандарты; квалификационные требования, </a:t>
            </a:r>
          </a:p>
          <a:p>
            <a:pPr algn="ctr" eaLnBrk="1" hangingPunct="1">
              <a:defRPr/>
            </a:pPr>
            <a:r>
              <a:rPr lang="ru-RU" sz="1900" b="1" dirty="0"/>
              <a:t>должностные регламенты, должностные инструкции.</a:t>
            </a:r>
            <a:endParaRPr lang="ru-RU" sz="1900" dirty="0"/>
          </a:p>
        </p:txBody>
      </p:sp>
      <p:sp>
        <p:nvSpPr>
          <p:cNvPr id="21518" name="Rectangle 137"/>
          <p:cNvSpPr>
            <a:spLocks noChangeArrowheads="1"/>
          </p:cNvSpPr>
          <p:nvPr/>
        </p:nvSpPr>
        <p:spPr bwMode="auto">
          <a:xfrm>
            <a:off x="285750" y="4157663"/>
            <a:ext cx="2714625" cy="714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/>
              <a:t>ФГОС всех уровней</a:t>
            </a:r>
          </a:p>
          <a:p>
            <a:pPr algn="ctr" eaLnBrk="1" hangingPunct="1"/>
            <a:r>
              <a:rPr lang="ru-RU"/>
              <a:t>(СПО, ВО)</a:t>
            </a:r>
          </a:p>
        </p:txBody>
      </p:sp>
      <p:sp>
        <p:nvSpPr>
          <p:cNvPr id="7193" name="Rectangle 137"/>
          <p:cNvSpPr>
            <a:spLocks noChangeArrowheads="1"/>
          </p:cNvSpPr>
          <p:nvPr/>
        </p:nvSpPr>
        <p:spPr bwMode="auto">
          <a:xfrm>
            <a:off x="3643313" y="4157663"/>
            <a:ext cx="5000625" cy="71437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dirty="0"/>
              <a:t>Дополнительные профессиональные </a:t>
            </a:r>
          </a:p>
          <a:p>
            <a:pPr algn="ctr" eaLnBrk="1" hangingPunct="1">
              <a:defRPr/>
            </a:pPr>
            <a:r>
              <a:rPr lang="ru-RU" dirty="0"/>
              <a:t>программы</a:t>
            </a:r>
          </a:p>
        </p:txBody>
      </p:sp>
      <p:sp>
        <p:nvSpPr>
          <p:cNvPr id="21520" name="Rectangle 139"/>
          <p:cNvSpPr>
            <a:spLocks noChangeArrowheads="1"/>
          </p:cNvSpPr>
          <p:nvPr/>
        </p:nvSpPr>
        <p:spPr bwMode="auto">
          <a:xfrm>
            <a:off x="357188" y="5157788"/>
            <a:ext cx="2643187" cy="142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/>
          </a:p>
        </p:txBody>
      </p:sp>
      <p:sp>
        <p:nvSpPr>
          <p:cNvPr id="21521" name="Rectangle 139"/>
          <p:cNvSpPr>
            <a:spLocks noChangeArrowheads="1"/>
          </p:cNvSpPr>
          <p:nvPr/>
        </p:nvSpPr>
        <p:spPr bwMode="auto">
          <a:xfrm>
            <a:off x="428625" y="5219700"/>
            <a:ext cx="2643188" cy="1438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/>
          </a:p>
        </p:txBody>
      </p:sp>
      <p:sp>
        <p:nvSpPr>
          <p:cNvPr id="21522" name="Rectangle 139"/>
          <p:cNvSpPr>
            <a:spLocks noChangeArrowheads="1"/>
          </p:cNvSpPr>
          <p:nvPr/>
        </p:nvSpPr>
        <p:spPr bwMode="auto">
          <a:xfrm>
            <a:off x="500063" y="5291138"/>
            <a:ext cx="2643187" cy="1438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/>
              <a:t>Примерные и рабочие </a:t>
            </a:r>
          </a:p>
          <a:p>
            <a:pPr algn="ctr" eaLnBrk="1" hangingPunct="1"/>
            <a:r>
              <a:rPr lang="ru-RU"/>
              <a:t>основные образовательные </a:t>
            </a:r>
          </a:p>
          <a:p>
            <a:pPr algn="ctr" eaLnBrk="1" hangingPunct="1"/>
            <a:r>
              <a:rPr lang="ru-RU"/>
              <a:t>программы</a:t>
            </a:r>
          </a:p>
          <a:p>
            <a:pPr algn="ctr" eaLnBrk="1" hangingPunct="1"/>
            <a:r>
              <a:rPr lang="ru-RU" sz="1500" b="1"/>
              <a:t>(с учетом направленности – </a:t>
            </a:r>
          </a:p>
          <a:p>
            <a:pPr algn="ctr" eaLnBrk="1" hangingPunct="1"/>
            <a:r>
              <a:rPr lang="ru-RU" sz="1500" b="1"/>
              <a:t>профили, специализации)</a:t>
            </a:r>
          </a:p>
        </p:txBody>
      </p:sp>
      <p:sp>
        <p:nvSpPr>
          <p:cNvPr id="7197" name="Rectangle 139"/>
          <p:cNvSpPr>
            <a:spLocks noChangeArrowheads="1"/>
          </p:cNvSpPr>
          <p:nvPr/>
        </p:nvSpPr>
        <p:spPr bwMode="auto">
          <a:xfrm>
            <a:off x="3714750" y="5157788"/>
            <a:ext cx="2143125" cy="115252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198" name="Rectangle 139"/>
          <p:cNvSpPr>
            <a:spLocks noChangeArrowheads="1"/>
          </p:cNvSpPr>
          <p:nvPr/>
        </p:nvSpPr>
        <p:spPr bwMode="auto">
          <a:xfrm>
            <a:off x="3786188" y="5219700"/>
            <a:ext cx="2143125" cy="115252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199" name="Rectangle 139"/>
          <p:cNvSpPr>
            <a:spLocks noChangeArrowheads="1"/>
          </p:cNvSpPr>
          <p:nvPr/>
        </p:nvSpPr>
        <p:spPr bwMode="auto">
          <a:xfrm>
            <a:off x="3857625" y="5291138"/>
            <a:ext cx="2143125" cy="115252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dirty="0"/>
              <a:t>Программы </a:t>
            </a:r>
          </a:p>
          <a:p>
            <a:pPr algn="ctr" eaLnBrk="1" hangingPunct="1">
              <a:defRPr/>
            </a:pPr>
            <a:r>
              <a:rPr lang="ru-RU" dirty="0"/>
              <a:t>повышения </a:t>
            </a:r>
          </a:p>
          <a:p>
            <a:pPr algn="ctr" eaLnBrk="1" hangingPunct="1">
              <a:defRPr/>
            </a:pPr>
            <a:r>
              <a:rPr lang="ru-RU" dirty="0"/>
              <a:t>квалификации</a:t>
            </a:r>
          </a:p>
        </p:txBody>
      </p:sp>
      <p:cxnSp>
        <p:nvCxnSpPr>
          <p:cNvPr id="44" name="Прямая со стрелкой 43"/>
          <p:cNvCxnSpPr/>
          <p:nvPr/>
        </p:nvCxnSpPr>
        <p:spPr>
          <a:xfrm rot="5400000">
            <a:off x="4357687" y="1857364"/>
            <a:ext cx="428629" cy="2"/>
          </a:xfrm>
          <a:prstGeom prst="straightConnector1">
            <a:avLst/>
          </a:prstGeom>
          <a:ln w="28575" cmpd="sng">
            <a:solidFill>
              <a:srgbClr val="FFFF00"/>
            </a:solidFill>
            <a:tailEnd type="arrow"/>
          </a:ln>
          <a:scene3d>
            <a:camera prst="orthographicFront"/>
            <a:lightRig rig="threePt" dir="t"/>
          </a:scene3d>
          <a:sp3d prstMaterial="meta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139"/>
          <p:cNvSpPr>
            <a:spLocks noChangeArrowheads="1"/>
          </p:cNvSpPr>
          <p:nvPr/>
        </p:nvSpPr>
        <p:spPr bwMode="auto">
          <a:xfrm>
            <a:off x="6357938" y="5157788"/>
            <a:ext cx="2286000" cy="115252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48" name="Rectangle 139"/>
          <p:cNvSpPr>
            <a:spLocks noChangeArrowheads="1"/>
          </p:cNvSpPr>
          <p:nvPr/>
        </p:nvSpPr>
        <p:spPr bwMode="auto">
          <a:xfrm>
            <a:off x="6429375" y="5219700"/>
            <a:ext cx="2286000" cy="115252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49" name="Rectangle 139"/>
          <p:cNvSpPr>
            <a:spLocks noChangeArrowheads="1"/>
          </p:cNvSpPr>
          <p:nvPr/>
        </p:nvSpPr>
        <p:spPr bwMode="auto">
          <a:xfrm>
            <a:off x="6500813" y="5291138"/>
            <a:ext cx="2286000" cy="115252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dirty="0"/>
              <a:t>Программы </a:t>
            </a:r>
          </a:p>
          <a:p>
            <a:pPr algn="ctr" eaLnBrk="1" hangingPunct="1">
              <a:defRPr/>
            </a:pPr>
            <a:r>
              <a:rPr lang="ru-RU" dirty="0"/>
              <a:t>профессиональной </a:t>
            </a:r>
          </a:p>
          <a:p>
            <a:pPr algn="ctr" eaLnBrk="1" hangingPunct="1">
              <a:defRPr/>
            </a:pPr>
            <a:r>
              <a:rPr lang="ru-RU" dirty="0"/>
              <a:t>переподготовки</a:t>
            </a:r>
          </a:p>
        </p:txBody>
      </p:sp>
      <p:sp>
        <p:nvSpPr>
          <p:cNvPr id="64" name="Rectangle 2"/>
          <p:cNvSpPr txBox="1">
            <a:spLocks noChangeArrowheads="1"/>
          </p:cNvSpPr>
          <p:nvPr/>
        </p:nvSpPr>
        <p:spPr bwMode="auto">
          <a:xfrm>
            <a:off x="214313" y="3563938"/>
            <a:ext cx="8715375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b="1" kern="0" dirty="0">
                <a:solidFill>
                  <a:srgbClr val="FFFF00"/>
                </a:solidFill>
                <a:ea typeface="+mj-ea"/>
                <a:cs typeface="+mj-cs"/>
              </a:rPr>
              <a:t>Образовательные программы в области информационной безопасности</a:t>
            </a:r>
          </a:p>
        </p:txBody>
      </p:sp>
      <p:cxnSp>
        <p:nvCxnSpPr>
          <p:cNvPr id="65" name="Прямая со стрелкой 64"/>
          <p:cNvCxnSpPr/>
          <p:nvPr/>
        </p:nvCxnSpPr>
        <p:spPr>
          <a:xfrm rot="5400000">
            <a:off x="1750200" y="3464719"/>
            <a:ext cx="357192" cy="3"/>
          </a:xfrm>
          <a:prstGeom prst="straightConnector1">
            <a:avLst/>
          </a:prstGeom>
          <a:ln w="28575" cmpd="sng">
            <a:solidFill>
              <a:srgbClr val="FFFF00"/>
            </a:solidFill>
            <a:tailEnd type="arrow"/>
          </a:ln>
          <a:scene3d>
            <a:camera prst="orthographicFront"/>
            <a:lightRig rig="threePt" dir="t"/>
          </a:scene3d>
          <a:sp3d prstMaterial="meta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5400000">
            <a:off x="2750330" y="3464720"/>
            <a:ext cx="357192" cy="1588"/>
          </a:xfrm>
          <a:prstGeom prst="straightConnector1">
            <a:avLst/>
          </a:prstGeom>
          <a:ln w="28575" cmpd="sng">
            <a:solidFill>
              <a:srgbClr val="FFFF00"/>
            </a:solidFill>
            <a:tailEnd type="arrow"/>
          </a:ln>
          <a:scene3d>
            <a:camera prst="orthographicFront"/>
            <a:lightRig rig="threePt" dir="t"/>
          </a:scene3d>
          <a:sp3d prstMaterial="meta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rot="5400000">
            <a:off x="6393668" y="3464720"/>
            <a:ext cx="357192" cy="1588"/>
          </a:xfrm>
          <a:prstGeom prst="straightConnector1">
            <a:avLst/>
          </a:prstGeom>
          <a:ln w="28575" cmpd="sng">
            <a:solidFill>
              <a:srgbClr val="FFFF00"/>
            </a:solidFill>
            <a:tailEnd type="arrow"/>
          </a:ln>
          <a:scene3d>
            <a:camera prst="orthographicFront"/>
            <a:lightRig rig="threePt" dir="t"/>
          </a:scene3d>
          <a:sp3d prstMaterial="meta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rot="5400000">
            <a:off x="7322362" y="3464720"/>
            <a:ext cx="357192" cy="1588"/>
          </a:xfrm>
          <a:prstGeom prst="straightConnector1">
            <a:avLst/>
          </a:prstGeom>
          <a:ln w="28575" cmpd="sng">
            <a:solidFill>
              <a:srgbClr val="FFFF00"/>
            </a:solidFill>
            <a:tailEnd type="arrow"/>
          </a:ln>
          <a:scene3d>
            <a:camera prst="orthographicFront"/>
            <a:lightRig rig="threePt" dir="t"/>
          </a:scene3d>
          <a:sp3d prstMaterial="meta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-428661" y="2428869"/>
            <a:ext cx="2428895" cy="1"/>
          </a:xfrm>
          <a:prstGeom prst="straightConnector1">
            <a:avLst/>
          </a:prstGeom>
          <a:ln w="28575" cmpd="sng">
            <a:solidFill>
              <a:srgbClr val="FFFF00"/>
            </a:solidFill>
            <a:tailEnd type="arrow"/>
          </a:ln>
          <a:scene3d>
            <a:camera prst="orthographicFront"/>
            <a:lightRig rig="threePt" dir="t"/>
          </a:scene3d>
          <a:sp3d prstMaterial="meta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6200000" flipH="1">
            <a:off x="7215205" y="2428868"/>
            <a:ext cx="2428895" cy="1"/>
          </a:xfrm>
          <a:prstGeom prst="straightConnector1">
            <a:avLst/>
          </a:prstGeom>
          <a:ln w="28575" cmpd="sng">
            <a:solidFill>
              <a:srgbClr val="FFFF00"/>
            </a:solidFill>
            <a:tailEnd type="arrow"/>
          </a:ln>
          <a:scene3d>
            <a:camera prst="orthographicFront"/>
            <a:lightRig rig="threePt" dir="t"/>
          </a:scene3d>
          <a:sp3d prstMaterial="meta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2" idx="1"/>
          </p:cNvCxnSpPr>
          <p:nvPr/>
        </p:nvCxnSpPr>
        <p:spPr>
          <a:xfrm>
            <a:off x="785786" y="1214422"/>
            <a:ext cx="1428777" cy="16"/>
          </a:xfrm>
          <a:prstGeom prst="straightConnector1">
            <a:avLst/>
          </a:prstGeom>
          <a:ln w="28575" cmpd="sng">
            <a:solidFill>
              <a:srgbClr val="FFFF00"/>
            </a:solidFill>
            <a:tailEnd type="none"/>
          </a:ln>
          <a:scene3d>
            <a:camera prst="orthographicFront"/>
            <a:lightRig rig="threePt" dir="t"/>
          </a:scene3d>
          <a:sp3d prstMaterial="meta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929454" y="1214422"/>
            <a:ext cx="1500198" cy="1588"/>
          </a:xfrm>
          <a:prstGeom prst="straightConnector1">
            <a:avLst/>
          </a:prstGeom>
          <a:ln w="28575" cmpd="sng">
            <a:solidFill>
              <a:srgbClr val="FFFF00"/>
            </a:solidFill>
            <a:tailEnd type="none"/>
          </a:ln>
          <a:scene3d>
            <a:camera prst="orthographicFront"/>
            <a:lightRig rig="threePt" dir="t"/>
          </a:scene3d>
          <a:sp3d prstMaterial="meta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73025" y="2549525"/>
            <a:ext cx="90360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 algn="ctr">
              <a:tabLst>
                <a:tab pos="800100" algn="l"/>
              </a:tabLst>
            </a:pPr>
            <a:r>
              <a:rPr lang="ru-RU" sz="6600" b="1" i="1"/>
              <a:t>Спасибо </a:t>
            </a:r>
          </a:p>
          <a:p>
            <a:pPr indent="539750" algn="ctr">
              <a:tabLst>
                <a:tab pos="800100" algn="l"/>
              </a:tabLst>
            </a:pPr>
            <a:r>
              <a:rPr lang="ru-RU" sz="6600" b="1" i="1"/>
              <a:t>за внимание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4157</TotalTime>
  <Words>342</Words>
  <Application>Microsoft Office PowerPoint</Application>
  <PresentationFormat>Экран (4:3)</PresentationFormat>
  <Paragraphs>78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Лучи</vt:lpstr>
      <vt:lpstr>Слайд 1</vt:lpstr>
      <vt:lpstr>Слайд 2</vt:lpstr>
      <vt:lpstr>Слайд 3</vt:lpstr>
      <vt:lpstr>Профессиональные стандарты по группе профессий (занятий) «Специалисты в области информационной безопасности» </vt:lpstr>
      <vt:lpstr>Слайд 5</vt:lpstr>
      <vt:lpstr>Гармонизация ФГОС, ДПП  и профессиональных стандартов</vt:lpstr>
      <vt:lpstr>Слайд 7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Подразделения Академи, реализующие организационно-оооооо функции (ОИФ) по основным направлениям деятельности Академии (решение ректората Академии 30.09.2002)</dc:title>
  <dc:creator>12</dc:creator>
  <cp:lastModifiedBy>111</cp:lastModifiedBy>
  <cp:revision>527</cp:revision>
  <cp:lastPrinted>2015-07-03T07:16:47Z</cp:lastPrinted>
  <dcterms:created xsi:type="dcterms:W3CDTF">2007-10-10T05:28:34Z</dcterms:created>
  <dcterms:modified xsi:type="dcterms:W3CDTF">2016-02-03T11:37:28Z</dcterms:modified>
</cp:coreProperties>
</file>